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authors.xml" ContentType="application/vnd.ms-powerpoint.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827" r:id="rId1"/>
  </p:sldMasterIdLst>
  <p:notesMasterIdLst>
    <p:notesMasterId r:id="rId21"/>
  </p:notesMasterIdLst>
  <p:sldIdLst>
    <p:sldId id="274" r:id="rId2"/>
    <p:sldId id="1261" r:id="rId3"/>
    <p:sldId id="1268" r:id="rId4"/>
    <p:sldId id="1257" r:id="rId5"/>
    <p:sldId id="1258" r:id="rId6"/>
    <p:sldId id="1267" r:id="rId7"/>
    <p:sldId id="1251" r:id="rId8"/>
    <p:sldId id="1272" r:id="rId9"/>
    <p:sldId id="1279" r:id="rId10"/>
    <p:sldId id="1277" r:id="rId11"/>
    <p:sldId id="1275" r:id="rId12"/>
    <p:sldId id="1274" r:id="rId13"/>
    <p:sldId id="1280" r:id="rId14"/>
    <p:sldId id="1276" r:id="rId15"/>
    <p:sldId id="1259" r:id="rId16"/>
    <p:sldId id="1269" r:id="rId17"/>
    <p:sldId id="439" r:id="rId18"/>
    <p:sldId id="1262" r:id="rId19"/>
    <p:sldId id="124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8055A0-716E-2892-8175-55C2A40221DB}" name="Citro, Connie" initials="CC" userId="S::ccitro@nas.edu::403661a9-a94f-4682-805e-4642e18a2a0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Salvo" initials="JS" lastIdx="1" clrIdx="0">
    <p:extLst>
      <p:ext uri="{19B8F6BF-5375-455C-9EA6-DF929625EA0E}">
        <p15:presenceInfo xmlns:p15="http://schemas.microsoft.com/office/powerpoint/2012/main" userId="a1d35718e6c03b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99"/>
    <a:srgbClr val="001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 autoAdjust="0"/>
    <p:restoredTop sz="79419" autoAdjust="0"/>
  </p:normalViewPr>
  <p:slideViewPr>
    <p:cSldViewPr snapToGrid="0">
      <p:cViewPr varScale="1">
        <p:scale>
          <a:sx n="57" d="100"/>
          <a:sy n="57" d="100"/>
        </p:scale>
        <p:origin x="12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EE838-078B-449D-80A3-6B8115AEA149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6B83A-4875-47AA-A6D7-755627373A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8" name="Google Shape;9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76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B83A-4875-47AA-A6D7-755627373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33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Including Incorporated Places and Minor Civil Divisions</a:t>
            </a:r>
            <a:endParaRPr lang="en-US" sz="12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GQ population is held constant from the decennial census base or modified to reflect change based on the same inputs provided for counties, especially input from the FSCPE.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B83A-4875-47AA-A6D7-755627373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143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issues involving permits for new construction and demolition, and certificates of occupancy.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53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absence of a factor to account for housing occupancy/vacancy levels.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100EC-23EB-1440-83D1-274E242F4E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4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3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19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0582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“Controls” for surveys (e.g., creation of weights and post-stratification adjustments for nonresponse).  This includes the American Community Survey (ACS) and the Current Population Survey (CPS), done for the Bureau of Labor Statistics.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0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7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B83A-4875-47AA-A6D7-755627373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93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Estimates Start with a Good Census Count, which we refer to as the </a:t>
            </a:r>
            <a:r>
              <a:rPr lang="en-US"/>
              <a:t>Census Base. 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Estimates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constructed by adding or subtracting the components of population change, using the last census enumeration as a base.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“Controls” for surveys (e.g., creation of weights and post-stratification adjustments for nonresponse).  This includes the American Community Survey (ACS) and the Current Population Survey (done for the Bureau of Labor Statistics).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Census Bureau assumes that the population in Group Quarters (GQ) remains constant throughout the decade unless they receive updated data on GQ population change from local sources. 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quarters are defined as places where people live or stay in a group living arrangement that is owned or managed by an organization providing housing and/or services for the residents.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8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“blended base” (oversimplified) combines information from three sources: the </a:t>
            </a:r>
            <a:r>
              <a:rPr lang="en-US" b="1" dirty="0"/>
              <a:t>2020 Census</a:t>
            </a:r>
            <a:r>
              <a:rPr lang="en-US" dirty="0"/>
              <a:t>, </a:t>
            </a:r>
            <a:r>
              <a:rPr lang="en-US" b="1" dirty="0"/>
              <a:t>estimates from Demographic Analysis (DA)</a:t>
            </a:r>
            <a:r>
              <a:rPr lang="en-US" dirty="0"/>
              <a:t>, and the </a:t>
            </a:r>
            <a:r>
              <a:rPr lang="en-US" b="1" dirty="0"/>
              <a:t>vintage 2020 population estimates </a:t>
            </a:r>
            <a:r>
              <a:rPr lang="en-US" dirty="0"/>
              <a:t>(which use the 2010 Census as a base), to created the age/sex race/Hispanic origin information used as a base for creating intercensal population estimates.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9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B83A-4875-47AA-A6D7-755627373AD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7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*NCHS – National Center for Health Statistics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 Federal-State Cooperative on Population Estimates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B83A-4875-47AA-A6D7-755627373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032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B83A-4875-47AA-A6D7-755627373A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73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1576F28-94C8-9247-9B2D-F3F44586961B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06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6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5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33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57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14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10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2285-A989-5E45-A068-AEEC1EF36B6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5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C37DE-984E-9A48-B186-84E4DCF47881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3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5722-3F26-CF46-9C04-0BB5DABCFDDF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6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EF1A-77FF-D44A-A58D-530559380DE2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9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0404-3BFC-E040-B941-D1C95D32F71B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8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BDB65-B3B8-564C-A0C1-92399665B9E5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33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D0DA-4236-8A46-A10F-18D5A3B0C758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84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5182-4AC2-0A42-9584-484F7E706220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8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D496-D912-8C4B-9077-E80500EA96C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13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C9AA-2FF0-4045-9346-26D3838D91E7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B334-0F8E-454B-B361-845980135A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6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979096-5C69-4396-9849-C7D1AA9CB223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FB7469-109E-4257-B8F9-57E7DABC4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1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0" y="-12700"/>
            <a:ext cx="12192000" cy="7040880"/>
          </a:xfrm>
          <a:prstGeom prst="frame">
            <a:avLst>
              <a:gd name="adj1" fmla="val 5590"/>
            </a:avLst>
          </a:prstGeom>
          <a:solidFill>
            <a:srgbClr val="2C516A"/>
          </a:solidFill>
          <a:ln w="12700" cap="flat" cmpd="sng">
            <a:solidFill>
              <a:srgbClr val="A0BF7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l="17432" t="12167"/>
          <a:stretch/>
        </p:blipFill>
        <p:spPr>
          <a:xfrm>
            <a:off x="0" y="0"/>
            <a:ext cx="2044797" cy="2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1307" y="5516615"/>
            <a:ext cx="3712192" cy="8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902537" y="4842113"/>
            <a:ext cx="4583150" cy="160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1794A-EF13-C7E5-D37E-207BBB3CF81B}"/>
              </a:ext>
            </a:extLst>
          </p:cNvPr>
          <p:cNvSpPr txBox="1"/>
          <p:nvPr/>
        </p:nvSpPr>
        <p:spPr>
          <a:xfrm>
            <a:off x="3900668" y="50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954F672-6AB5-AF34-D3CD-90FD65E71757}"/>
              </a:ext>
            </a:extLst>
          </p:cNvPr>
          <p:cNvSpPr txBox="1">
            <a:spLocks/>
          </p:cNvSpPr>
          <p:nvPr/>
        </p:nvSpPr>
        <p:spPr>
          <a:xfrm>
            <a:off x="889716" y="784516"/>
            <a:ext cx="8706522" cy="119589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D763E-B6A9-838F-9CEA-9BCC8B07CE7E}"/>
              </a:ext>
            </a:extLst>
          </p:cNvPr>
          <p:cNvSpPr txBox="1"/>
          <p:nvPr/>
        </p:nvSpPr>
        <p:spPr>
          <a:xfrm>
            <a:off x="5820517" y="3950250"/>
            <a:ext cx="5722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Joseph Salvo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Institute Fellow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University of Virginia Biocomplexity Institute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E52CB-A186-0D62-2C28-D0AA1213808A}"/>
              </a:ext>
            </a:extLst>
          </p:cNvPr>
          <p:cNvSpPr txBox="1"/>
          <p:nvPr/>
        </p:nvSpPr>
        <p:spPr>
          <a:xfrm>
            <a:off x="889716" y="2534125"/>
            <a:ext cx="7398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Science for the Public Good Seminar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August 1, 2023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3DB52-34A1-EA17-5591-B6BE15FA7BDA}"/>
              </a:ext>
            </a:extLst>
          </p:cNvPr>
          <p:cNvSpPr txBox="1"/>
          <p:nvPr/>
        </p:nvSpPr>
        <p:spPr>
          <a:xfrm>
            <a:off x="647703" y="984547"/>
            <a:ext cx="10654581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Beyond 2020: The Local Perspective on Census Bureau Methods for Estimating the Population 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30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lf of all US states saw more deaths than births, likely driven by COVID -  ABC News">
            <a:extLst>
              <a:ext uri="{FF2B5EF4-FFF2-40B4-BE49-F238E27FC236}">
                <a16:creationId xmlns:a16="http://schemas.microsoft.com/office/drawing/2014/main" id="{D9C97636-E3CC-E2CE-ECD2-9EAFF3EA4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94360"/>
            <a:ext cx="6259830" cy="566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4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DE1DA-BD27-B0F5-B358-3C6F5C88F8FE}"/>
              </a:ext>
            </a:extLst>
          </p:cNvPr>
          <p:cNvSpPr txBox="1"/>
          <p:nvPr/>
        </p:nvSpPr>
        <p:spPr>
          <a:xfrm>
            <a:off x="-137160" y="1498004"/>
            <a:ext cx="6233160" cy="521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Internal Revenue Service (IRS) Tax Returns matched fro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 year to year</a:t>
            </a:r>
          </a:p>
          <a:p>
            <a:pPr lvl="2">
              <a:lnSpc>
                <a:spcPct val="107000"/>
              </a:lnSpc>
              <a:defRPr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Medicare enrollment from the Center for Medicare and Medicaid Services (CMS) for persons 65 and Over</a:t>
            </a:r>
          </a:p>
          <a:p>
            <a:pPr lvl="2">
              <a:lnSpc>
                <a:spcPct val="107000"/>
              </a:lnSpc>
              <a:defRPr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Security Administration’s Numerical Identification File – a list of all Social Security numbers ever assigned, updated annually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FFC19-FD1F-7752-B6CB-642E15C873C2}"/>
              </a:ext>
            </a:extLst>
          </p:cNvPr>
          <p:cNvSpPr txBox="1"/>
          <p:nvPr/>
        </p:nvSpPr>
        <p:spPr>
          <a:xfrm>
            <a:off x="727488" y="851673"/>
            <a:ext cx="928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Sources: Net Domestic Migration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173AE-BEA0-217B-1EEA-6C459F00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94" y="1600094"/>
            <a:ext cx="4263496" cy="4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1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DE1DA-BD27-B0F5-B358-3C6F5C88F8FE}"/>
              </a:ext>
            </a:extLst>
          </p:cNvPr>
          <p:cNvSpPr txBox="1"/>
          <p:nvPr/>
        </p:nvSpPr>
        <p:spPr>
          <a:xfrm>
            <a:off x="0" y="1612306"/>
            <a:ext cx="5132070" cy="4816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Residence one year ago – Abroad (ACS)</a:t>
            </a:r>
          </a:p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Birthplace and year of arrival (ACS)</a:t>
            </a:r>
          </a:p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Estimates of emigration from the U.S. using death data from NCHS</a:t>
            </a:r>
          </a:p>
          <a:p>
            <a:pPr marL="1371600" lvl="2" indent="-457200">
              <a:lnSpc>
                <a:spcPct val="107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NUMIDENT database of all Social Security Numbers ever assigned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8C9E1-7EE5-EDE2-EFE3-809520A19960}"/>
              </a:ext>
            </a:extLst>
          </p:cNvPr>
          <p:cNvSpPr txBox="1"/>
          <p:nvPr/>
        </p:nvSpPr>
        <p:spPr>
          <a:xfrm>
            <a:off x="727488" y="851673"/>
            <a:ext cx="928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Sources: Net International Migration</a:t>
            </a:r>
          </a:p>
        </p:txBody>
      </p:sp>
      <p:pic>
        <p:nvPicPr>
          <p:cNvPr id="1026" name="Picture 2" descr="Net International Migration Returns to Pre-COVID-19 Levels">
            <a:extLst>
              <a:ext uri="{FF2B5EF4-FFF2-40B4-BE49-F238E27FC236}">
                <a16:creationId xmlns:a16="http://schemas.microsoft.com/office/drawing/2014/main" id="{79570353-3BD5-1681-C33B-B9C92DED6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1990"/>
            <a:ext cx="5060591" cy="284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5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6FC7D5-77EA-89C9-163E-4A9E28CE9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66775"/>
            <a:ext cx="7620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49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F6431-2A15-E2E6-81D7-3CFD1C39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17" y="1005840"/>
            <a:ext cx="10660411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6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4533D-D618-A375-584F-1C408606A887}"/>
              </a:ext>
            </a:extLst>
          </p:cNvPr>
          <p:cNvSpPr txBox="1"/>
          <p:nvPr/>
        </p:nvSpPr>
        <p:spPr>
          <a:xfrm>
            <a:off x="1358151" y="861312"/>
            <a:ext cx="85859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Estimates: Subcounty areas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C67E-A996-7027-599C-7935F151F0F1}"/>
              </a:ext>
            </a:extLst>
          </p:cNvPr>
          <p:cNvSpPr txBox="1"/>
          <p:nvPr/>
        </p:nvSpPr>
        <p:spPr>
          <a:xfrm>
            <a:off x="1175271" y="1745534"/>
            <a:ext cx="8399035" cy="376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Distributive housing unit method  - </a:t>
            </a: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distribute </a:t>
            </a:r>
            <a:r>
              <a:rPr lang="en-US" sz="2800" kern="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 </a:t>
            </a: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 change at the county level based on local change in housing units.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ratio of persons per housing unit to create an “uncontrolled” household population.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“uncontrolled” calculation is done for each subcounty area and then “controlled” to the total for a county.</a:t>
            </a:r>
          </a:p>
        </p:txBody>
      </p:sp>
    </p:spTree>
    <p:extLst>
      <p:ext uri="{BB962C8B-B14F-4D97-AF65-F5344CB8AC3E}">
        <p14:creationId xmlns:p14="http://schemas.microsoft.com/office/powerpoint/2010/main" val="2642359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0DCB9-1E05-4641-3EB5-71463161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Process 26"/>
          <p:cNvSpPr/>
          <p:nvPr/>
        </p:nvSpPr>
        <p:spPr>
          <a:xfrm>
            <a:off x="1093304" y="2613148"/>
            <a:ext cx="1335462" cy="2187451"/>
          </a:xfrm>
          <a:prstGeom prst="flowChart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Town A </a:t>
            </a:r>
          </a:p>
          <a:p>
            <a:pPr algn="ctr"/>
            <a:r>
              <a:rPr lang="en-US" b="1" dirty="0"/>
              <a:t>HUs</a:t>
            </a:r>
          </a:p>
          <a:p>
            <a:pPr algn="ctr"/>
            <a:r>
              <a:rPr lang="en-US" b="1" dirty="0"/>
              <a:t>2021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26D6DFBC-B720-B049-AA39-243D5355CCB1}"/>
              </a:ext>
            </a:extLst>
          </p:cNvPr>
          <p:cNvSpPr txBox="1">
            <a:spLocks/>
          </p:cNvSpPr>
          <p:nvPr/>
        </p:nvSpPr>
        <p:spPr>
          <a:xfrm>
            <a:off x="762000" y="779698"/>
            <a:ext cx="10515600" cy="652463"/>
          </a:xfrm>
          <a:prstGeom prst="rect">
            <a:avLst/>
          </a:prstGeom>
        </p:spPr>
        <p:txBody>
          <a:bodyPr vert="horz" wrap="square" lIns="365760" tIns="45720" rIns="36576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 baseline="0">
                <a:solidFill>
                  <a:srgbClr val="861C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HOUSEHOLD POPULATION ESTIMATES: HOUSING-UNIT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39957"/>
            <a:ext cx="112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updated housing units, Census creates an “uncontrolled” household population for each Town. 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8007626" y="2613149"/>
            <a:ext cx="3269974" cy="218745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Town A 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sz="2800" b="1" i="1" dirty="0">
                <a:solidFill>
                  <a:schemeClr val="bg1"/>
                </a:solidFill>
              </a:rPr>
              <a:t>“Uncontrolled”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Household Population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2021</a:t>
            </a:r>
          </a:p>
        </p:txBody>
      </p:sp>
      <p:sp>
        <p:nvSpPr>
          <p:cNvPr id="8" name="Multiply 7"/>
          <p:cNvSpPr/>
          <p:nvPr/>
        </p:nvSpPr>
        <p:spPr>
          <a:xfrm>
            <a:off x="2782957" y="3478696"/>
            <a:ext cx="457200" cy="44726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qual 8"/>
          <p:cNvSpPr/>
          <p:nvPr/>
        </p:nvSpPr>
        <p:spPr>
          <a:xfrm>
            <a:off x="7176051" y="3513271"/>
            <a:ext cx="533401" cy="37811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Flowchart: Process 38"/>
          <p:cNvSpPr/>
          <p:nvPr/>
        </p:nvSpPr>
        <p:spPr>
          <a:xfrm>
            <a:off x="3538331" y="2613148"/>
            <a:ext cx="3359426" cy="2187450"/>
          </a:xfrm>
          <a:prstGeom prst="flowChartProces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Town A 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Persons Per Housing Unit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26E52-4156-DB1C-16FE-6BA8C3BF3CE2}"/>
              </a:ext>
            </a:extLst>
          </p:cNvPr>
          <p:cNvSpPr txBox="1"/>
          <p:nvPr/>
        </p:nvSpPr>
        <p:spPr>
          <a:xfrm>
            <a:off x="1208315" y="5708970"/>
            <a:ext cx="639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Chart Courtesy of the Donahue Institute, UMassAmherst</a:t>
            </a:r>
          </a:p>
        </p:txBody>
      </p:sp>
    </p:spTree>
    <p:extLst>
      <p:ext uri="{BB962C8B-B14F-4D97-AF65-F5344CB8AC3E}">
        <p14:creationId xmlns:p14="http://schemas.microsoft.com/office/powerpoint/2010/main" val="13769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 animBg="1"/>
      <p:bldP spid="8" grpId="0" animBg="1"/>
      <p:bldP spid="9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4533D-D618-A375-584F-1C408606A887}"/>
              </a:ext>
            </a:extLst>
          </p:cNvPr>
          <p:cNvSpPr txBox="1"/>
          <p:nvPr/>
        </p:nvSpPr>
        <p:spPr>
          <a:xfrm>
            <a:off x="1018181" y="743633"/>
            <a:ext cx="5159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Look 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 The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Future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BC67E-A996-7027-599C-7935F151F0F1}"/>
              </a:ext>
            </a:extLst>
          </p:cNvPr>
          <p:cNvSpPr txBox="1"/>
          <p:nvPr/>
        </p:nvSpPr>
        <p:spPr>
          <a:xfrm>
            <a:off x="549257" y="1610523"/>
            <a:ext cx="6461143" cy="376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intercensal population estimates will continue to be important because they drive funding and local decision-making</a:t>
            </a:r>
          </a:p>
          <a:p>
            <a:pPr marL="914400" lvl="1" indent="-45720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increasing pressure on the Census Bureau to consider alternate methods, using more locally-relevant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382EF-34BD-8732-4D3F-0EBE3772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96" y="2095499"/>
            <a:ext cx="4008923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9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0" y="-12700"/>
            <a:ext cx="12192000" cy="7040880"/>
          </a:xfrm>
          <a:prstGeom prst="frame">
            <a:avLst>
              <a:gd name="adj1" fmla="val 5590"/>
            </a:avLst>
          </a:prstGeom>
          <a:solidFill>
            <a:srgbClr val="2C516A"/>
          </a:solidFill>
          <a:ln w="12700" cap="flat" cmpd="sng">
            <a:solidFill>
              <a:srgbClr val="A0BF7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l="17432" t="12167"/>
          <a:stretch/>
        </p:blipFill>
        <p:spPr>
          <a:xfrm>
            <a:off x="0" y="0"/>
            <a:ext cx="2044797" cy="2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011" y="5540990"/>
            <a:ext cx="3370997" cy="8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902537" y="4842113"/>
            <a:ext cx="4583150" cy="160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1794A-EF13-C7E5-D37E-207BBB3CF81B}"/>
              </a:ext>
            </a:extLst>
          </p:cNvPr>
          <p:cNvSpPr txBox="1"/>
          <p:nvPr/>
        </p:nvSpPr>
        <p:spPr>
          <a:xfrm>
            <a:off x="3900668" y="500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697D30-B6D6-539F-F3F1-8F0B3E8C6B5A}"/>
              </a:ext>
            </a:extLst>
          </p:cNvPr>
          <p:cNvSpPr txBox="1">
            <a:spLocks/>
          </p:cNvSpPr>
          <p:nvPr/>
        </p:nvSpPr>
        <p:spPr>
          <a:xfrm>
            <a:off x="4656358" y="2184454"/>
            <a:ext cx="3260441" cy="8927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Thank you!</a:t>
            </a:r>
          </a:p>
        </p:txBody>
      </p:sp>
      <p:pic>
        <p:nvPicPr>
          <p:cNvPr id="2050" name="Picture 2" descr="A Guide to Tracing Your Family History using the Census - The National  Archives Shop">
            <a:extLst>
              <a:ext uri="{FF2B5EF4-FFF2-40B4-BE49-F238E27FC236}">
                <a16:creationId xmlns:a16="http://schemas.microsoft.com/office/drawing/2014/main" id="{9BD4038C-BD34-E7C2-E53E-3F40D3D2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51" y="1042639"/>
            <a:ext cx="2671640" cy="40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pack the History of the Census at Brooklyn Historical Society | Brooklyn  Community Foundation">
            <a:extLst>
              <a:ext uri="{FF2B5EF4-FFF2-40B4-BE49-F238E27FC236}">
                <a16:creationId xmlns:a16="http://schemas.microsoft.com/office/drawing/2014/main" id="{DB60E517-6891-76E6-5B47-320BE4642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84333">
            <a:off x="709979" y="1684501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41C4E-B31C-361F-4478-0097B7A5C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2192">
            <a:off x="2404363" y="3128237"/>
            <a:ext cx="3154294" cy="17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2630DA5-2C86-C1A4-71DE-EE4105421364}"/>
              </a:ext>
            </a:extLst>
          </p:cNvPr>
          <p:cNvSpPr txBox="1">
            <a:spLocks/>
          </p:cNvSpPr>
          <p:nvPr/>
        </p:nvSpPr>
        <p:spPr>
          <a:xfrm>
            <a:off x="1046756" y="1593699"/>
            <a:ext cx="6658586" cy="4411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4488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17525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413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874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Allocating Federal Funds - </a:t>
            </a:r>
            <a:r>
              <a:rPr lang="en-US" sz="2400" dirty="0"/>
              <a:t>money for programs and services that contain a population component -- more than 2.8 trillion dollars annually (FY 2021)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Local Planning - </a:t>
            </a:r>
            <a:r>
              <a:rPr lang="en-US" sz="2400" dirty="0"/>
              <a:t>foundation for Emergency management, school construction…and our public health response to epidemiological crises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/>
              <a:t>Controls for Surveys </a:t>
            </a:r>
            <a:r>
              <a:rPr lang="en-US" sz="2400" dirty="0"/>
              <a:t>– weighting to a universe and post-stratification adjustments to compensate for non-response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1EBE4-DDCD-A821-0693-2FF95CD60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0" r="11924" b="11907"/>
          <a:stretch/>
        </p:blipFill>
        <p:spPr>
          <a:xfrm>
            <a:off x="8482771" y="1042710"/>
            <a:ext cx="1833505" cy="182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C9844-D53A-CEF7-1BE3-911850E7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179" y="4414141"/>
            <a:ext cx="1693332" cy="1401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AAF49-09C9-A34D-1875-F0877FED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018" y="3037773"/>
            <a:ext cx="1693332" cy="1522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994F2-CF9C-3B66-78BF-705A2A876303}"/>
              </a:ext>
            </a:extLst>
          </p:cNvPr>
          <p:cNvSpPr txBox="1"/>
          <p:nvPr/>
        </p:nvSpPr>
        <p:spPr>
          <a:xfrm>
            <a:off x="817319" y="750323"/>
            <a:ext cx="7479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Are Population Estimates Important?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48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2630DA5-2C86-C1A4-71DE-EE4105421364}"/>
              </a:ext>
            </a:extLst>
          </p:cNvPr>
          <p:cNvSpPr txBox="1">
            <a:spLocks/>
          </p:cNvSpPr>
          <p:nvPr/>
        </p:nvSpPr>
        <p:spPr>
          <a:xfrm>
            <a:off x="881216" y="2519681"/>
            <a:ext cx="5908204" cy="2556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4488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17525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413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14400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87438" indent="-1730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Cohort-Component Method for the Nation, States and Counties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/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Distributive Housing Unit Method for Sub-county Areas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994F2-CF9C-3B66-78BF-705A2A876303}"/>
              </a:ext>
            </a:extLst>
          </p:cNvPr>
          <p:cNvSpPr txBox="1"/>
          <p:nvPr/>
        </p:nvSpPr>
        <p:spPr>
          <a:xfrm>
            <a:off x="1041236" y="817220"/>
            <a:ext cx="6171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 Methods Used by the Census Bureau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50A75-A9F2-93D0-B6D4-4C5BC218B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930" y="1894438"/>
            <a:ext cx="3324011" cy="30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1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DE1DA-BD27-B0F5-B358-3C6F5C88F8FE}"/>
              </a:ext>
            </a:extLst>
          </p:cNvPr>
          <p:cNvSpPr txBox="1"/>
          <p:nvPr/>
        </p:nvSpPr>
        <p:spPr>
          <a:xfrm>
            <a:off x="1014582" y="1703745"/>
            <a:ext cx="4071768" cy="4816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Lowest geographic unit for which this </a:t>
            </a:r>
            <a:r>
              <a:rPr lang="en-US" sz="2400" kern="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is employed.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Regarded as the best method by the Census Bureau.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kern="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geographic units below the county level must add to county totals.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3BC69-9399-13CD-91CD-F0B1AD46D036}"/>
              </a:ext>
            </a:extLst>
          </p:cNvPr>
          <p:cNvSpPr txBox="1"/>
          <p:nvPr/>
        </p:nvSpPr>
        <p:spPr>
          <a:xfrm>
            <a:off x="1014582" y="828813"/>
            <a:ext cx="6689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Population Estimates: Counties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439967-994E-C71A-6527-A640ECE1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144"/>
            <a:ext cx="4325423" cy="43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2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4CAACA-FF32-CF2D-8227-EBB5BA23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57" y="796066"/>
            <a:ext cx="9199546" cy="5066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508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87E6-D583-87BE-840C-C4BF30C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13" y="918218"/>
            <a:ext cx="5312729" cy="71331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for the 2020 Census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725A0-4031-7D91-BB07-0AC2A9499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1006" y="1274875"/>
            <a:ext cx="2802021" cy="42000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D81F-9D9D-B47A-1C06-EE3CAFB6D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7213" y="1900163"/>
            <a:ext cx="5645834" cy="3574808"/>
          </a:xfrm>
        </p:spPr>
        <p:txBody>
          <a:bodyPr>
            <a:noAutofit/>
          </a:bodyPr>
          <a:lstStyle/>
          <a:p>
            <a:pPr algn="l"/>
            <a:r>
              <a:rPr lang="en-US" sz="3200" kern="1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a number of issues with the 2020 Census, including delays in the release of data, the Census Bureau created the “blended base” as the starting point for post-2020 population estimates.</a:t>
            </a:r>
            <a:endParaRPr kumimoji="0" lang="en-US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6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105CE-BBBF-2BBA-89F0-DC435147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t="6140" r="-385" b="-1316"/>
          <a:stretch/>
        </p:blipFill>
        <p:spPr bwMode="auto">
          <a:xfrm>
            <a:off x="1308478" y="844488"/>
            <a:ext cx="5724495" cy="4801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897775-CA21-B8DB-A723-8B1CE7AF94F4}"/>
              </a:ext>
            </a:extLst>
          </p:cNvPr>
          <p:cNvSpPr txBox="1"/>
          <p:nvPr/>
        </p:nvSpPr>
        <p:spPr>
          <a:xfrm>
            <a:off x="7523102" y="828288"/>
            <a:ext cx="384383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census count exactly matched the DA count, all points on the line would be at zero, indicating no difference.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undercounts in the census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fall below the line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as is the case with those 0-4 years of 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 overcounts in the census are above the line,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with those 18-24 years and those in the oldest ages. </a:t>
            </a:r>
          </a:p>
          <a:p>
            <a:endParaRPr lang="en-US" sz="2000" b="1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Coverage Estimates Were Used to Adjust the 2020 Census Base for Population Estimates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1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0DE1DA-BD27-B0F5-B358-3C6F5C88F8FE}"/>
              </a:ext>
            </a:extLst>
          </p:cNvPr>
          <p:cNvSpPr txBox="1"/>
          <p:nvPr/>
        </p:nvSpPr>
        <p:spPr>
          <a:xfrm>
            <a:off x="637392" y="1522344"/>
            <a:ext cx="5797698" cy="5143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Births and Deaths </a:t>
            </a:r>
            <a:r>
              <a:rPr kumimoji="0" 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NCHS*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input from the FSCPE**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are time-lagged, with adjustments using provisional data where available.</a:t>
            </a: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Missing information on the characteristics of</a:t>
            </a:r>
            <a:r>
              <a:rPr lang="en-US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births and deaths is a problem, as is the reporting of deaths for persons 70+ years of age.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2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3BC69-9399-13CD-91CD-F0B1AD46D036}"/>
              </a:ext>
            </a:extLst>
          </p:cNvPr>
          <p:cNvSpPr txBox="1"/>
          <p:nvPr/>
        </p:nvSpPr>
        <p:spPr>
          <a:xfrm>
            <a:off x="1014582" y="748803"/>
            <a:ext cx="8403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Sources: </a:t>
            </a:r>
            <a:r>
              <a:rPr lang="en-US" sz="3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Increase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89D6A-5D65-2C7E-E3A6-5C70F930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166" y="1522344"/>
            <a:ext cx="4630673" cy="3909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29AF5-216C-E819-EEBB-E65F41DE81ED}"/>
              </a:ext>
            </a:extLst>
          </p:cNvPr>
          <p:cNvSpPr txBox="1"/>
          <p:nvPr/>
        </p:nvSpPr>
        <p:spPr>
          <a:xfrm>
            <a:off x="6874934" y="5739865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*NCHS – National Center for Health Statistics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 Federal-State Cooperative on Population Estimates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1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B8577-4D96-6F7A-50B6-6193A5A90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05" y="502920"/>
            <a:ext cx="8856095" cy="54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2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0625CD49-D5A8-4931-8BC6-EA125D1CCD8D}"/>
</file>

<file path=customXml/itemProps2.xml><?xml version="1.0" encoding="utf-8"?>
<ds:datastoreItem xmlns:ds="http://schemas.openxmlformats.org/officeDocument/2006/customXml" ds:itemID="{0C4E4838-7B2C-48A6-8547-5B8E23A7900C}"/>
</file>

<file path=customXml/itemProps3.xml><?xml version="1.0" encoding="utf-8"?>
<ds:datastoreItem xmlns:ds="http://schemas.openxmlformats.org/officeDocument/2006/customXml" ds:itemID="{51026956-F7D2-44AA-A25A-BC82B072371D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2287</TotalTime>
  <Words>958</Words>
  <Application>Microsoft Office PowerPoint</Application>
  <PresentationFormat>Widescreen</PresentationFormat>
  <Paragraphs>104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 Antiqua</vt:lpstr>
      <vt:lpstr>Calibri</vt:lpstr>
      <vt:lpstr>Courier New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for the 2020 Census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Disclosure and the ACS</dc:title>
  <dc:creator>Joseph Salvo</dc:creator>
  <cp:lastModifiedBy>Joseph Salvo</cp:lastModifiedBy>
  <cp:revision>304</cp:revision>
  <dcterms:created xsi:type="dcterms:W3CDTF">2023-04-18T14:37:22Z</dcterms:created>
  <dcterms:modified xsi:type="dcterms:W3CDTF">2023-08-01T12:40:03Z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